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8.xml" ContentType="application/vnd.openxmlformats-officedocument.themeOverride+xml"/>
  <Override PartName="/ppt/tags/tag15.xml" ContentType="application/vnd.openxmlformats-officedocument.presentationml.tags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85" r:id="rId2"/>
    <p:sldId id="507" r:id="rId3"/>
    <p:sldId id="421" r:id="rId4"/>
    <p:sldId id="321" r:id="rId5"/>
    <p:sldId id="423" r:id="rId6"/>
    <p:sldId id="439" r:id="rId7"/>
    <p:sldId id="468" r:id="rId8"/>
    <p:sldId id="445" r:id="rId9"/>
    <p:sldId id="506" r:id="rId10"/>
    <p:sldId id="449" r:id="rId11"/>
    <p:sldId id="453" r:id="rId12"/>
    <p:sldId id="437" r:id="rId13"/>
    <p:sldId id="460" r:id="rId14"/>
    <p:sldId id="461" r:id="rId15"/>
    <p:sldId id="462" r:id="rId16"/>
    <p:sldId id="463" r:id="rId17"/>
    <p:sldId id="465" r:id="rId18"/>
    <p:sldId id="466" r:id="rId19"/>
    <p:sldId id="467" r:id="rId20"/>
    <p:sldId id="357" r:id="rId21"/>
    <p:sldId id="464" r:id="rId22"/>
    <p:sldId id="469" r:id="rId23"/>
    <p:sldId id="470" r:id="rId24"/>
    <p:sldId id="471" r:id="rId25"/>
    <p:sldId id="427" r:id="rId26"/>
    <p:sldId id="473" r:id="rId27"/>
    <p:sldId id="474" r:id="rId28"/>
    <p:sldId id="475" r:id="rId29"/>
    <p:sldId id="320" r:id="rId30"/>
    <p:sldId id="476" r:id="rId31"/>
    <p:sldId id="483" r:id="rId32"/>
    <p:sldId id="490" r:id="rId33"/>
    <p:sldId id="491" r:id="rId34"/>
    <p:sldId id="454" r:id="rId35"/>
    <p:sldId id="477" r:id="rId36"/>
    <p:sldId id="484" r:id="rId37"/>
    <p:sldId id="492" r:id="rId38"/>
    <p:sldId id="493" r:id="rId39"/>
    <p:sldId id="455" r:id="rId40"/>
    <p:sldId id="478" r:id="rId41"/>
    <p:sldId id="485" r:id="rId42"/>
    <p:sldId id="494" r:id="rId43"/>
    <p:sldId id="499" r:id="rId44"/>
    <p:sldId id="500" r:id="rId45"/>
    <p:sldId id="456" r:id="rId46"/>
    <p:sldId id="479" r:id="rId47"/>
    <p:sldId id="486" r:id="rId48"/>
    <p:sldId id="495" r:id="rId49"/>
    <p:sldId id="501" r:id="rId50"/>
    <p:sldId id="457" r:id="rId51"/>
    <p:sldId id="480" r:id="rId52"/>
    <p:sldId id="487" r:id="rId53"/>
    <p:sldId id="496" r:id="rId54"/>
    <p:sldId id="502" r:id="rId55"/>
    <p:sldId id="458" r:id="rId56"/>
    <p:sldId id="481" r:id="rId57"/>
    <p:sldId id="488" r:id="rId58"/>
    <p:sldId id="497" r:id="rId59"/>
    <p:sldId id="503" r:id="rId60"/>
    <p:sldId id="459" r:id="rId61"/>
    <p:sldId id="482" r:id="rId62"/>
    <p:sldId id="489" r:id="rId63"/>
    <p:sldId id="498" r:id="rId64"/>
    <p:sldId id="504" r:id="rId65"/>
    <p:sldId id="505" r:id="rId66"/>
    <p:sldId id="318" r:id="rId67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048"/>
    <a:srgbClr val="EADCD3"/>
    <a:srgbClr val="C05263"/>
    <a:srgbClr val="2E5171"/>
    <a:srgbClr val="49A4D2"/>
    <a:srgbClr val="3D6C97"/>
    <a:srgbClr val="B9C8A6"/>
    <a:srgbClr val="618D66"/>
    <a:srgbClr val="00B1C5"/>
    <a:srgbClr val="505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1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662" y="72"/>
      </p:cViewPr>
      <p:guideLst>
        <p:guide orient="horz" pos="1620"/>
        <p:guide pos="21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2019/4/25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2019/4/25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2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83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98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2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5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44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30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2019/4/25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2019/4/25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1AF47D-B9DB-4552-80AB-7EC5590F9DB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A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python.readthedocs.io/zh/master/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2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openxmlformats.org/officeDocument/2006/relationships/image" Target="../media/image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4E7605-9A5C-4E6D-94D2-A05D0429E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0F45EF-112E-4361-9785-7B69BDD0A422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AFDA18F-13D5-49E6-B191-82A3B02FA070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78772E-F01B-4066-91FF-873F3CFACAED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D3A59E-562D-4418-A561-54BA71A39225}"/>
              </a:ext>
            </a:extLst>
          </p:cNvPr>
          <p:cNvGrpSpPr/>
          <p:nvPr/>
        </p:nvGrpSpPr>
        <p:grpSpPr>
          <a:xfrm>
            <a:off x="2808878" y="1596737"/>
            <a:ext cx="5651554" cy="1479069"/>
            <a:chOff x="2808878" y="1596737"/>
            <a:chExt cx="5435530" cy="1479069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01B58DAD-F77F-44AC-AE73-66D566140B0F}"/>
                </a:ext>
              </a:extLst>
            </p:cNvPr>
            <p:cNvSpPr/>
            <p:nvPr/>
          </p:nvSpPr>
          <p:spPr>
            <a:xfrm>
              <a:off x="2808878" y="1651615"/>
              <a:ext cx="5435530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9DEB329-8FF4-4087-82D2-9BAE0D7F6389}"/>
                </a:ext>
              </a:extLst>
            </p:cNvPr>
            <p:cNvSpPr/>
            <p:nvPr/>
          </p:nvSpPr>
          <p:spPr>
            <a:xfrm>
              <a:off x="3113675" y="1596737"/>
              <a:ext cx="22219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掌控板</a:t>
              </a:r>
              <a:endParaRPr kumimoji="1"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CC0D27-85ED-4101-B28F-43CD1D4DAA23}"/>
                </a:ext>
              </a:extLst>
            </p:cNvPr>
            <p:cNvSpPr/>
            <p:nvPr/>
          </p:nvSpPr>
          <p:spPr>
            <a:xfrm>
              <a:off x="2998317" y="2429475"/>
              <a:ext cx="51020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kumimoji="1" lang="zh-CN" altLang="en-US" sz="36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与</a:t>
              </a:r>
              <a:r>
                <a:rPr kumimoji="1" lang="en-US" altLang="zh-CN" sz="3600" b="1" dirty="0" err="1">
                  <a:solidFill>
                    <a:schemeClr val="bg1"/>
                  </a:solidFill>
                  <a:ea typeface="微软雅黑" panose="020B0503020204020204" pitchFamily="34" charset="-122"/>
                </a:rPr>
                <a:t>Yeelight</a:t>
              </a:r>
              <a:r>
                <a:rPr kumimoji="1" lang="zh-CN" altLang="en-US" sz="36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灯的智能互动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1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565" y="627534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掌控板的介绍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03D5C2-1C93-4697-8806-BE23A990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1" y="1275973"/>
            <a:ext cx="8279904" cy="32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565" y="627534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掌控板的介绍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CEC78-E01B-4D67-A281-D853FF57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4336"/>
            <a:ext cx="7956376" cy="35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2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/>
              <a:t>前期准备工作</a:t>
            </a:r>
            <a:endParaRPr lang="en-US" altLang="zh-CN" sz="2400" b="1" dirty="0"/>
          </a:p>
          <a:p>
            <a:r>
              <a:rPr lang="zh-CN" altLang="en-US" dirty="0"/>
              <a:t>让掌控板连接</a:t>
            </a:r>
            <a:r>
              <a:rPr lang="en-US" altLang="zh-CN" dirty="0"/>
              <a:t>Wi-Fi</a:t>
            </a:r>
            <a:r>
              <a:rPr lang="zh-CN" altLang="en-US" dirty="0"/>
              <a:t>，并且在局域网中找到</a:t>
            </a:r>
            <a:r>
              <a:rPr lang="en-US" altLang="zh-CN" dirty="0" err="1"/>
              <a:t>Yeelight</a:t>
            </a:r>
            <a:r>
              <a:rPr lang="zh-CN" altLang="en-US" dirty="0"/>
              <a:t>灯的</a:t>
            </a:r>
            <a:r>
              <a:rPr lang="en-US" altLang="zh-CN" dirty="0"/>
              <a:t>IP</a:t>
            </a:r>
            <a:r>
              <a:rPr lang="zh-CN" altLang="en-US" dirty="0"/>
              <a:t>地址。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5" y="25585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连接</a:t>
            </a:r>
            <a:r>
              <a:rPr lang="en-US" altLang="zh-CN" dirty="0"/>
              <a:t>Wi-Fi</a:t>
            </a:r>
            <a:r>
              <a:rPr lang="zh-CN" altLang="en-US" dirty="0"/>
              <a:t>，</a:t>
            </a:r>
            <a:r>
              <a:rPr lang="en-US" altLang="zh-CN" dirty="0"/>
              <a:t>OLED</a:t>
            </a:r>
            <a:r>
              <a:rPr lang="zh-CN" altLang="en-US" dirty="0"/>
              <a:t>屏显示</a:t>
            </a:r>
            <a:r>
              <a:rPr lang="en-US" altLang="zh-CN" dirty="0"/>
              <a:t>IP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查找设备，显示设备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D63C04-8451-4E22-9A3C-9F0E516CDB33}"/>
              </a:ext>
            </a:extLst>
          </p:cNvPr>
          <p:cNvPicPr/>
          <p:nvPr/>
        </p:nvPicPr>
        <p:blipFill rotWithShape="1">
          <a:blip r:embed="rId4"/>
          <a:srcRect t="10553" r="16615" b="19227"/>
          <a:stretch/>
        </p:blipFill>
        <p:spPr bwMode="auto">
          <a:xfrm rot="16200000">
            <a:off x="5959216" y="747722"/>
            <a:ext cx="1733550" cy="1946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 descr="C:\Users\63265\AppData\Local\Temp\WeChat Files\e56749119287a3eb4f93df1fe5ed89e.jpg">
            <a:extLst>
              <a:ext uri="{FF2B5EF4-FFF2-40B4-BE49-F238E27FC236}">
                <a16:creationId xmlns:a16="http://schemas.microsoft.com/office/drawing/2014/main" id="{2AD67448-0AA5-4BC8-B3FE-FBA5C8B12F3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0" r="4634" b="7021"/>
          <a:stretch/>
        </p:blipFill>
        <p:spPr bwMode="auto">
          <a:xfrm>
            <a:off x="5868144" y="3089925"/>
            <a:ext cx="1931302" cy="1693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409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Step1   </a:t>
            </a:r>
            <a:r>
              <a:rPr lang="zh-CN" altLang="en-US" dirty="0"/>
              <a:t>连接</a:t>
            </a:r>
            <a:r>
              <a:rPr lang="en-US" altLang="zh-CN" dirty="0"/>
              <a:t>Wi-Fi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BDD70-BD91-4A45-B29F-691E0A96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47614"/>
            <a:ext cx="3883521" cy="308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2AE839-96A3-4B37-8B4F-A7AD4BA9BB10}"/>
              </a:ext>
            </a:extLst>
          </p:cNvPr>
          <p:cNvSpPr/>
          <p:nvPr/>
        </p:nvSpPr>
        <p:spPr>
          <a:xfrm>
            <a:off x="1422518" y="1345724"/>
            <a:ext cx="288032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2162A8-D2FD-4013-8D5B-59AF4106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1255812"/>
            <a:ext cx="7505700" cy="3219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827584" y="555526"/>
            <a:ext cx="1844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   OLED</a:t>
            </a:r>
            <a:r>
              <a:rPr lang="zh-CN" altLang="zh-CN" dirty="0"/>
              <a:t>显示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AE839-96A3-4B37-8B4F-A7AD4BA9BB10}"/>
              </a:ext>
            </a:extLst>
          </p:cNvPr>
          <p:cNvSpPr/>
          <p:nvPr/>
        </p:nvSpPr>
        <p:spPr>
          <a:xfrm>
            <a:off x="1475656" y="1275606"/>
            <a:ext cx="187220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6497DC-2572-466D-8164-541490EF4F9C}"/>
              </a:ext>
            </a:extLst>
          </p:cNvPr>
          <p:cNvSpPr/>
          <p:nvPr/>
        </p:nvSpPr>
        <p:spPr>
          <a:xfrm>
            <a:off x="1475656" y="1876614"/>
            <a:ext cx="187220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B50AA9-D782-49AA-9D7C-6C82F38B2797}"/>
              </a:ext>
            </a:extLst>
          </p:cNvPr>
          <p:cNvSpPr/>
          <p:nvPr/>
        </p:nvSpPr>
        <p:spPr>
          <a:xfrm>
            <a:off x="1475656" y="3939138"/>
            <a:ext cx="568863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46814C-555D-4C73-ABED-9607CBF642C2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18477B-4F7C-4979-9EA8-FE5163DBFC9F}"/>
              </a:ext>
            </a:extLst>
          </p:cNvPr>
          <p:cNvSpPr/>
          <p:nvPr/>
        </p:nvSpPr>
        <p:spPr>
          <a:xfrm>
            <a:off x="3476630" y="493162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注意：每一次显示之前，都要将屏幕清空。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4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FD158-8ED5-4ED8-84B9-6AFC19C6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6" b="-1"/>
          <a:stretch/>
        </p:blipFill>
        <p:spPr>
          <a:xfrm>
            <a:off x="683568" y="1910606"/>
            <a:ext cx="5991225" cy="16365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2234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Step3   Wi-Fi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AE839-96A3-4B37-8B4F-A7AD4BA9BB10}"/>
              </a:ext>
            </a:extLst>
          </p:cNvPr>
          <p:cNvSpPr/>
          <p:nvPr/>
        </p:nvSpPr>
        <p:spPr>
          <a:xfrm>
            <a:off x="1907704" y="2499742"/>
            <a:ext cx="194421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12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74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Step4  </a:t>
            </a:r>
            <a:r>
              <a:rPr lang="zh-CN" altLang="en-US" dirty="0"/>
              <a:t>编写代码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048345-B8B6-4D3C-811B-B483F6B2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35646"/>
            <a:ext cx="6819900" cy="16859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04EFDF-6EB5-4502-B7FF-10E43668D724}"/>
              </a:ext>
            </a:extLst>
          </p:cNvPr>
          <p:cNvSpPr/>
          <p:nvPr/>
        </p:nvSpPr>
        <p:spPr>
          <a:xfrm>
            <a:off x="539552" y="393990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FC8614-02A9-472B-8CF7-8DF185F3E869}"/>
              </a:ext>
            </a:extLst>
          </p:cNvPr>
          <p:cNvSpPr/>
          <p:nvPr/>
        </p:nvSpPr>
        <p:spPr>
          <a:xfrm>
            <a:off x="547936" y="2762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6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4284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</a:t>
            </a:r>
            <a:r>
              <a:rPr lang="zh-CN" altLang="en-US" dirty="0"/>
              <a:t>寻找局域网中的</a:t>
            </a:r>
            <a:r>
              <a:rPr lang="en-US" altLang="zh-CN" dirty="0" err="1"/>
              <a:t>yeelight</a:t>
            </a:r>
            <a:r>
              <a:rPr lang="zh-CN" altLang="en-US" dirty="0"/>
              <a:t>灯的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99751F-FC8B-43EB-9CA8-317B9308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9270"/>
            <a:ext cx="5226918" cy="31495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4B2479-91D8-47EC-8670-BD913D0BA447}"/>
              </a:ext>
            </a:extLst>
          </p:cNvPr>
          <p:cNvSpPr/>
          <p:nvPr/>
        </p:nvSpPr>
        <p:spPr>
          <a:xfrm>
            <a:off x="1673450" y="1420362"/>
            <a:ext cx="1656184" cy="285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C87D6-AFB4-4299-85F2-887AC0DD7466}"/>
              </a:ext>
            </a:extLst>
          </p:cNvPr>
          <p:cNvSpPr/>
          <p:nvPr/>
        </p:nvSpPr>
        <p:spPr>
          <a:xfrm>
            <a:off x="1677889" y="1844646"/>
            <a:ext cx="1885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5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74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  </a:t>
            </a:r>
            <a:r>
              <a:rPr lang="zh-CN" altLang="en-US" dirty="0"/>
              <a:t>编写代码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04EFDF-6EB5-4502-B7FF-10E43668D724}"/>
              </a:ext>
            </a:extLst>
          </p:cNvPr>
          <p:cNvSpPr/>
          <p:nvPr/>
        </p:nvSpPr>
        <p:spPr>
          <a:xfrm>
            <a:off x="539552" y="398345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AA91B-61DF-4ED9-A12F-A70FDE5E2A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1672803"/>
            <a:ext cx="5274310" cy="16579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5B93BD6-88E3-486C-80BC-973394C3F2F7}"/>
              </a:ext>
            </a:extLst>
          </p:cNvPr>
          <p:cNvSpPr/>
          <p:nvPr/>
        </p:nvSpPr>
        <p:spPr>
          <a:xfrm>
            <a:off x="547936" y="2762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1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06F3A4-DD20-435A-A624-6621E9EB4925}"/>
              </a:ext>
            </a:extLst>
          </p:cNvPr>
          <p:cNvSpPr/>
          <p:nvPr/>
        </p:nvSpPr>
        <p:spPr>
          <a:xfrm>
            <a:off x="755576" y="1203598"/>
            <a:ext cx="35283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python</a:t>
            </a:r>
            <a:r>
              <a:rPr lang="zh-CN" altLang="en-US" sz="1600" dirty="0"/>
              <a:t>命令（</a:t>
            </a:r>
            <a:r>
              <a:rPr lang="en-US" altLang="zh-CN" sz="1600" dirty="0"/>
              <a:t>PC</a:t>
            </a:r>
            <a:r>
              <a:rPr lang="zh-CN" altLang="en-US" sz="1600" dirty="0"/>
              <a:t>运行查看</a:t>
            </a:r>
            <a:r>
              <a:rPr lang="en-US" altLang="zh-CN" sz="1600" dirty="0" err="1"/>
              <a:t>Yeelight</a:t>
            </a:r>
            <a:r>
              <a:rPr lang="zh-CN" altLang="en-US" sz="1600" dirty="0"/>
              <a:t>灯的</a:t>
            </a:r>
            <a:r>
              <a:rPr lang="en-US" altLang="zh-CN" sz="1600" dirty="0"/>
              <a:t>IP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from </a:t>
            </a:r>
            <a:r>
              <a:rPr lang="en-US" altLang="zh-CN" sz="1600" dirty="0" err="1"/>
              <a:t>yeelight</a:t>
            </a:r>
            <a:r>
              <a:rPr lang="en-US" altLang="zh-CN" sz="1600" dirty="0"/>
              <a:t> import </a:t>
            </a:r>
            <a:r>
              <a:rPr lang="en-US" altLang="zh-CN" sz="1600" dirty="0" err="1"/>
              <a:t>discover_bulbs</a:t>
            </a:r>
            <a:endParaRPr lang="en-US" altLang="zh-CN" sz="1600" dirty="0"/>
          </a:p>
          <a:p>
            <a:r>
              <a:rPr lang="en-US" altLang="zh-CN" sz="1600" dirty="0" err="1"/>
              <a:t>ledlist</a:t>
            </a:r>
            <a:r>
              <a:rPr lang="en-US" altLang="zh-CN" sz="1600" dirty="0"/>
              <a:t>=</a:t>
            </a:r>
            <a:r>
              <a:rPr lang="en-US" altLang="zh-CN" sz="1600" dirty="0" err="1"/>
              <a:t>discover_bulbs</a:t>
            </a:r>
            <a:r>
              <a:rPr lang="en-US" altLang="zh-CN" sz="1600" dirty="0"/>
              <a:t>()    #</a:t>
            </a:r>
            <a:r>
              <a:rPr lang="en-US" altLang="zh-CN" sz="1600" dirty="0" err="1"/>
              <a:t>ledlist</a:t>
            </a:r>
            <a:r>
              <a:rPr lang="zh-CN" altLang="en-US" sz="1600" dirty="0"/>
              <a:t>的数据类型为列表</a:t>
            </a:r>
          </a:p>
          <a:p>
            <a:r>
              <a:rPr lang="en-US" altLang="zh-CN" sz="1600" dirty="0"/>
              <a:t>print("</a:t>
            </a:r>
            <a:r>
              <a:rPr lang="zh-CN" altLang="en-US" sz="1600" dirty="0"/>
              <a:t>发现</a:t>
            </a:r>
            <a:r>
              <a:rPr lang="en-US" altLang="zh-CN" sz="1600" dirty="0"/>
              <a:t>%d</a:t>
            </a:r>
            <a:r>
              <a:rPr lang="zh-CN" altLang="en-US" sz="1600" dirty="0"/>
              <a:t>个</a:t>
            </a:r>
            <a:r>
              <a:rPr lang="en-US" altLang="zh-CN" sz="1600" dirty="0"/>
              <a:t>LED</a:t>
            </a:r>
            <a:r>
              <a:rPr lang="zh-CN" altLang="en-US" sz="1600" dirty="0"/>
              <a:t>设备</a:t>
            </a:r>
            <a:r>
              <a:rPr lang="en-US" altLang="zh-CN" sz="1600" dirty="0"/>
              <a:t>"%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ledlist</a:t>
            </a:r>
            <a:r>
              <a:rPr lang="en-US" altLang="zh-CN" sz="1600" dirty="0"/>
              <a:t>))</a:t>
            </a:r>
          </a:p>
          <a:p>
            <a:r>
              <a:rPr lang="en-US" altLang="zh-CN" sz="1600" dirty="0"/>
              <a:t>print(</a:t>
            </a:r>
            <a:r>
              <a:rPr lang="en-US" altLang="zh-CN" sz="1600" dirty="0" err="1"/>
              <a:t>ledlist</a:t>
            </a:r>
            <a:r>
              <a:rPr lang="en-US" altLang="zh-CN" sz="1600" dirty="0"/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F956DF-A6FD-4F76-9F98-ACC9040CF54F}"/>
              </a:ext>
            </a:extLst>
          </p:cNvPr>
          <p:cNvSpPr/>
          <p:nvPr/>
        </p:nvSpPr>
        <p:spPr>
          <a:xfrm>
            <a:off x="683568" y="339502"/>
            <a:ext cx="4421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附：提供寻找</a:t>
            </a:r>
            <a:r>
              <a:rPr lang="en-US" altLang="zh-CN" sz="2400" dirty="0"/>
              <a:t>IP</a:t>
            </a:r>
            <a:r>
              <a:rPr lang="zh-CN" altLang="en-US" sz="2400" dirty="0"/>
              <a:t>地址的多种方法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256581-9A13-4DE7-8ECA-4702F32A11DA}"/>
              </a:ext>
            </a:extLst>
          </p:cNvPr>
          <p:cNvSpPr/>
          <p:nvPr/>
        </p:nvSpPr>
        <p:spPr>
          <a:xfrm>
            <a:off x="5082091" y="1203598"/>
            <a:ext cx="3847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 err="1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Yeelight</a:t>
            </a:r>
            <a:r>
              <a:rPr lang="zh-CN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的</a:t>
            </a:r>
            <a:r>
              <a:rPr lang="en-US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可以查看灯泡的</a:t>
            </a:r>
            <a:r>
              <a:rPr lang="en-US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1600" kern="100" dirty="0">
                <a:solidFill>
                  <a:srgbClr val="393939"/>
                </a:solidFill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，如图所示：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C:\Users\63265\AppData\Local\Temp\WeChat Files\f6b23b772e77b2d0180d71afa3b4363.jpg">
            <a:extLst>
              <a:ext uri="{FF2B5EF4-FFF2-40B4-BE49-F238E27FC236}">
                <a16:creationId xmlns:a16="http://schemas.microsoft.com/office/drawing/2014/main" id="{EB6259BF-8382-43E8-90C2-0E8FBA9685F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88"/>
          <a:stretch/>
        </p:blipFill>
        <p:spPr bwMode="auto">
          <a:xfrm>
            <a:off x="5292080" y="1851670"/>
            <a:ext cx="2725420" cy="2346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0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C8D1B4-F320-284D-957B-D9ACCF5DAB89}"/>
              </a:ext>
            </a:extLst>
          </p:cNvPr>
          <p:cNvSpPr txBox="1"/>
          <p:nvPr/>
        </p:nvSpPr>
        <p:spPr>
          <a:xfrm>
            <a:off x="566196" y="411510"/>
            <a:ext cx="3168352" cy="139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课程设计：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谢作如（温州中学）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曹志（温州大学）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林淼焱（温州大学）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C2A35-D3EB-514D-AED7-42A7B5786AF2}"/>
              </a:ext>
            </a:extLst>
          </p:cNvPr>
          <p:cNvSpPr txBox="1"/>
          <p:nvPr/>
        </p:nvSpPr>
        <p:spPr>
          <a:xfrm>
            <a:off x="566196" y="216484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36F8F-00B6-7349-80E6-AC0613A0346A}"/>
              </a:ext>
            </a:extLst>
          </p:cNvPr>
          <p:cNvSpPr txBox="1"/>
          <p:nvPr/>
        </p:nvSpPr>
        <p:spPr>
          <a:xfrm>
            <a:off x="539552" y="2859782"/>
            <a:ext cx="4464496" cy="139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器材清单：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）掌控板*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Yeelight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LED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智能灯泡（彩光版）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37C4E0-F889-3D49-A76D-228005F75FEC}"/>
              </a:ext>
            </a:extLst>
          </p:cNvPr>
          <p:cNvSpPr txBox="1"/>
          <p:nvPr/>
        </p:nvSpPr>
        <p:spPr>
          <a:xfrm>
            <a:off x="5724128" y="4671015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Yeelight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购买地址（小米商城）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D97F74-8165-7944-81D5-419FAD2B48F7}"/>
              </a:ext>
            </a:extLst>
          </p:cNvPr>
          <p:cNvSpPr txBox="1"/>
          <p:nvPr/>
        </p:nvSpPr>
        <p:spPr>
          <a:xfrm>
            <a:off x="5940152" y="235572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掌控板购买地址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BE252A-A297-3746-BB28-929CDADE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51" y="411510"/>
            <a:ext cx="1877194" cy="1877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FB93AB-7286-5645-874E-E9780929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45" y="26966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E9E936-2188-4BD8-AF06-93C4BB011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75A6515-3B38-4AF9-92DF-32DF4AF18BB4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9ED0E8-4F3D-427A-86BA-0AEF5AB3C542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D965D532-7D1D-41AB-88BE-00BE7F53122B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509AC1-690D-4372-91C7-3F7A00ED409C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FEDE1899-516D-4CD3-9534-C1BA932EB7EF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2F906A-5DCD-4340-A035-D60C35A3A95A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开关控制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6F8614B-5E40-4501-910D-AED32E23A94C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用掌控板来控制</a:t>
            </a:r>
            <a:r>
              <a:rPr lang="en-US" altLang="zh-CN" dirty="0" err="1"/>
              <a:t>Yeelight</a:t>
            </a:r>
            <a:r>
              <a:rPr lang="zh-CN" altLang="zh-CN" dirty="0"/>
              <a:t>灯的开和关。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用按键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分别控制</a:t>
            </a:r>
            <a:r>
              <a:rPr lang="en-US" altLang="zh-CN" dirty="0" err="1"/>
              <a:t>Yeelight</a:t>
            </a:r>
            <a:r>
              <a:rPr lang="zh-CN" altLang="zh-CN" dirty="0"/>
              <a:t>灯的打开和关闭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zh-CN" dirty="0"/>
              <a:t>在掌控板的</a:t>
            </a:r>
            <a:r>
              <a:rPr lang="en-US" altLang="zh-CN" dirty="0"/>
              <a:t>OLED</a:t>
            </a:r>
            <a:r>
              <a:rPr lang="zh-CN" altLang="zh-CN" dirty="0"/>
              <a:t>屏中显示灯光状态的图片指示</a:t>
            </a: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73566" y="2268374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546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mPythonX</a:t>
            </a:r>
            <a:r>
              <a:rPr lang="zh-CN" altLang="zh-CN" dirty="0"/>
              <a:t>中提供了对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按键的判断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E06AC-2F4A-49D8-B273-9C56EF7DCA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1635646"/>
            <a:ext cx="2340610" cy="8261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F9B77-68CE-45BD-99EE-F6C1CB28CC7A}"/>
              </a:ext>
            </a:extLst>
          </p:cNvPr>
          <p:cNvSpPr/>
          <p:nvPr/>
        </p:nvSpPr>
        <p:spPr>
          <a:xfrm>
            <a:off x="549112" y="2956545"/>
            <a:ext cx="392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   </a:t>
            </a:r>
            <a:r>
              <a:rPr lang="en-US" altLang="zh-CN" dirty="0" err="1"/>
              <a:t>Yeelight</a:t>
            </a:r>
            <a:r>
              <a:rPr lang="zh-CN" altLang="zh-CN" dirty="0"/>
              <a:t>灯的开和关的命令如下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2EE20B-4BD4-48FA-B4DF-91B1918FE9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4764" y="3950037"/>
            <a:ext cx="967740" cy="281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5B2C4-5E1B-4154-9E51-A3FA05D272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02255" y="3988137"/>
            <a:ext cx="922020" cy="205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7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74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Step4  </a:t>
            </a:r>
            <a:r>
              <a:rPr lang="zh-CN" altLang="en-US" dirty="0"/>
              <a:t>编写代码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04EFDF-6EB5-4502-B7FF-10E43668D724}"/>
              </a:ext>
            </a:extLst>
          </p:cNvPr>
          <p:cNvSpPr/>
          <p:nvPr/>
        </p:nvSpPr>
        <p:spPr>
          <a:xfrm>
            <a:off x="539552" y="393990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FC8614-02A9-472B-8CF7-8DF185F3E869}"/>
              </a:ext>
            </a:extLst>
          </p:cNvPr>
          <p:cNvSpPr/>
          <p:nvPr/>
        </p:nvSpPr>
        <p:spPr>
          <a:xfrm>
            <a:off x="547936" y="2762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08D240-1723-43E0-BF49-E54AAEEBC4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411510"/>
            <a:ext cx="4579466" cy="3793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69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2032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zh-CN" altLang="en-US" dirty="0"/>
              <a:t>图片的下载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2F9B77-68CE-45BD-99EE-F6C1CB28CC7A}"/>
              </a:ext>
            </a:extLst>
          </p:cNvPr>
          <p:cNvSpPr/>
          <p:nvPr/>
        </p:nvSpPr>
        <p:spPr>
          <a:xfrm>
            <a:off x="549112" y="2956545"/>
            <a:ext cx="392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   </a:t>
            </a:r>
            <a:r>
              <a:rPr lang="en-US" altLang="zh-CN" dirty="0" err="1"/>
              <a:t>Yeelight</a:t>
            </a:r>
            <a:r>
              <a:rPr lang="zh-CN" altLang="zh-CN" dirty="0"/>
              <a:t>灯的开和关的命令如下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2EE20B-4BD4-48FA-B4DF-91B1918FE9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4764" y="3950037"/>
            <a:ext cx="967740" cy="281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5B2C4-5E1B-4154-9E51-A3FA05D272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02255" y="3988137"/>
            <a:ext cx="922020" cy="2057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ABEFDB-8880-4285-BD0F-4EF849513A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04928"/>
            <a:ext cx="2399308" cy="1487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C773C5-788C-45DC-AAF3-55AC44C73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23171"/>
            <a:ext cx="1459880" cy="145988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6D843D-C0F4-43FF-8BA8-989E89437D74}"/>
              </a:ext>
            </a:extLst>
          </p:cNvPr>
          <p:cNvSpPr/>
          <p:nvPr/>
        </p:nvSpPr>
        <p:spPr>
          <a:xfrm>
            <a:off x="6440884" y="925220"/>
            <a:ext cx="19676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r>
              <a:rPr lang="en-US" altLang="zh-CN" dirty="0">
                <a:solidFill>
                  <a:srgbClr val="FF0000"/>
                </a:solidFill>
              </a:rPr>
              <a:t>OLED</a:t>
            </a:r>
            <a:r>
              <a:rPr lang="zh-CN" altLang="en-US" dirty="0">
                <a:solidFill>
                  <a:srgbClr val="FF0000"/>
                </a:solidFill>
              </a:rPr>
              <a:t>显示屏只能显示黑白图片，所以我们找的图片最好线条分明，且颜色不能过于丰富。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9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B1F28C76-5602-4C69-830D-2562C2891DE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任务二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A496089-74C0-4259-AF9F-4FCABF17DD1C}"/>
              </a:ext>
            </a:extLst>
          </p:cNvPr>
          <p:cNvSpPr/>
          <p:nvPr/>
        </p:nvSpPr>
        <p:spPr>
          <a:xfrm>
            <a:off x="552238" y="6898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Step2    </a:t>
            </a:r>
            <a:r>
              <a:rPr lang="zh-CN" altLang="en-US" dirty="0"/>
              <a:t>图片处理软件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A5A024B-62C7-4AFA-9E11-950119298751}"/>
              </a:ext>
            </a:extLst>
          </p:cNvPr>
          <p:cNvSpPr/>
          <p:nvPr/>
        </p:nvSpPr>
        <p:spPr>
          <a:xfrm>
            <a:off x="509876" y="1193900"/>
            <a:ext cx="4656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百度搜索下载</a:t>
            </a:r>
            <a:r>
              <a:rPr lang="en-US" altLang="zh-CN" dirty="0"/>
              <a:t>Image2Lcd</a:t>
            </a:r>
            <a:r>
              <a:rPr lang="zh-CN" altLang="en-US" dirty="0"/>
              <a:t>，软件界面如图所示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0C423F98-4338-46E7-B672-52FF23C0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2" y="1563232"/>
            <a:ext cx="4542346" cy="32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B1F28C76-5602-4C69-830D-2562C2891DE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任务二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A496089-74C0-4259-AF9F-4FCABF17DD1C}"/>
              </a:ext>
            </a:extLst>
          </p:cNvPr>
          <p:cNvSpPr/>
          <p:nvPr/>
        </p:nvSpPr>
        <p:spPr>
          <a:xfrm>
            <a:off x="455504" y="6995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Step2    </a:t>
            </a:r>
            <a:r>
              <a:rPr lang="zh-CN" altLang="en-US" dirty="0"/>
              <a:t>保存为</a:t>
            </a:r>
            <a:r>
              <a:rPr lang="en-US" altLang="zh-CN" dirty="0"/>
              <a:t>C</a:t>
            </a:r>
            <a:r>
              <a:rPr lang="zh-CN" altLang="en-US" dirty="0"/>
              <a:t>语言数组类型，复制代码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FF6F46-0F5D-434F-A761-C348D5911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75606"/>
            <a:ext cx="6726024" cy="32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B1F28C76-5602-4C69-830D-2562C2891DE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任务二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A496089-74C0-4259-AF9F-4FCABF17DD1C}"/>
              </a:ext>
            </a:extLst>
          </p:cNvPr>
          <p:cNvSpPr/>
          <p:nvPr/>
        </p:nvSpPr>
        <p:spPr>
          <a:xfrm>
            <a:off x="455504" y="6995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Step2    </a:t>
            </a:r>
            <a:r>
              <a:rPr lang="zh-CN" altLang="en-US" dirty="0"/>
              <a:t>保存为</a:t>
            </a:r>
            <a:r>
              <a:rPr lang="en-US" altLang="zh-CN" dirty="0"/>
              <a:t>C</a:t>
            </a:r>
            <a:r>
              <a:rPr lang="zh-CN" altLang="en-US" dirty="0"/>
              <a:t>语言数组类型，复制代码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5FD675-4704-415D-9200-D730B5A7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25098"/>
            <a:ext cx="7395796" cy="34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74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Step4  </a:t>
            </a:r>
            <a:r>
              <a:rPr lang="zh-CN" altLang="en-US" dirty="0"/>
              <a:t>编写代码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04EFDF-6EB5-4502-B7FF-10E43668D724}"/>
              </a:ext>
            </a:extLst>
          </p:cNvPr>
          <p:cNvSpPr/>
          <p:nvPr/>
        </p:nvSpPr>
        <p:spPr>
          <a:xfrm>
            <a:off x="539552" y="393990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FC8614-02A9-472B-8CF7-8DF185F3E869}"/>
              </a:ext>
            </a:extLst>
          </p:cNvPr>
          <p:cNvSpPr/>
          <p:nvPr/>
        </p:nvSpPr>
        <p:spPr>
          <a:xfrm>
            <a:off x="547936" y="2762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1D203-2D03-4495-ACF0-7222DA6EAF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3701" y="1401837"/>
            <a:ext cx="5270500" cy="2277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13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亮度控制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1">
            <a:extLst>
              <a:ext uri="{FF2B5EF4-FFF2-40B4-BE49-F238E27FC236}">
                <a16:creationId xmlns:a16="http://schemas.microsoft.com/office/drawing/2014/main" id="{EF578C3C-E516-45F9-9C7B-2361007E2327}"/>
              </a:ext>
            </a:extLst>
          </p:cNvPr>
          <p:cNvGrpSpPr/>
          <p:nvPr/>
        </p:nvGrpSpPr>
        <p:grpSpPr>
          <a:xfrm>
            <a:off x="1322672" y="1520651"/>
            <a:ext cx="1350233" cy="754085"/>
            <a:chOff x="4790344" y="293530"/>
            <a:chExt cx="2620875" cy="1463723"/>
          </a:xfrm>
          <a:noFill/>
        </p:grpSpPr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6E939943-DC3D-4733-AE85-66B635683CCD}"/>
                </a:ext>
              </a:extLst>
            </p:cNvPr>
            <p:cNvSpPr txBox="1"/>
            <p:nvPr/>
          </p:nvSpPr>
          <p:spPr>
            <a:xfrm>
              <a:off x="5069886" y="293530"/>
              <a:ext cx="2052228" cy="1120147"/>
            </a:xfrm>
            <a:prstGeom prst="rect">
              <a:avLst/>
            </a:prstGeom>
            <a:grp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BF7F6471-153C-406C-B836-029DAF574D7A}"/>
                </a:ext>
              </a:extLst>
            </p:cNvPr>
            <p:cNvSpPr txBox="1"/>
            <p:nvPr/>
          </p:nvSpPr>
          <p:spPr>
            <a:xfrm>
              <a:off x="4790344" y="1309193"/>
              <a:ext cx="2620875" cy="448060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600" b="1" dirty="0">
                  <a:ea typeface="微软雅黑" panose="020B0503020204020204" pitchFamily="34" charset="-122"/>
                </a:rPr>
                <a:t>CONTENT</a:t>
              </a: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198DDB-185F-4DD2-8F37-F8EB74213420}"/>
              </a:ext>
            </a:extLst>
          </p:cNvPr>
          <p:cNvCxnSpPr>
            <a:cxnSpLocks/>
          </p:cNvCxnSpPr>
          <p:nvPr/>
        </p:nvCxnSpPr>
        <p:spPr>
          <a:xfrm>
            <a:off x="1622307" y="2482821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8FA61B-CDC8-4356-A58E-11DF5C31429F}"/>
              </a:ext>
            </a:extLst>
          </p:cNvPr>
          <p:cNvGrpSpPr/>
          <p:nvPr/>
        </p:nvGrpSpPr>
        <p:grpSpPr>
          <a:xfrm>
            <a:off x="3350224" y="470072"/>
            <a:ext cx="3120664" cy="426862"/>
            <a:chOff x="4845916" y="500731"/>
            <a:chExt cx="3120664" cy="426862"/>
          </a:xfrm>
        </p:grpSpPr>
        <p:sp>
          <p:nvSpPr>
            <p:cNvPr id="21" name="TextBox 294">
              <a:extLst>
                <a:ext uri="{FF2B5EF4-FFF2-40B4-BE49-F238E27FC236}">
                  <a16:creationId xmlns:a16="http://schemas.microsoft.com/office/drawing/2014/main" id="{673D8196-2298-4DB6-A992-4F5612C797BA}"/>
                </a:ext>
              </a:extLst>
            </p:cNvPr>
            <p:cNvSpPr txBox="1"/>
            <p:nvPr/>
          </p:nvSpPr>
          <p:spPr>
            <a:xfrm>
              <a:off x="4994649" y="623772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准备工作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BA55D5D-C264-494C-8C4B-0D94A3BA14BC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2E4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00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637F1E-4148-4DAB-A13F-FB59FD02C874}"/>
              </a:ext>
            </a:extLst>
          </p:cNvPr>
          <p:cNvGrpSpPr/>
          <p:nvPr/>
        </p:nvGrpSpPr>
        <p:grpSpPr>
          <a:xfrm>
            <a:off x="3338142" y="1383518"/>
            <a:ext cx="3120664" cy="426862"/>
            <a:chOff x="4845916" y="500731"/>
            <a:chExt cx="3120664" cy="426862"/>
          </a:xfrm>
        </p:grpSpPr>
        <p:sp>
          <p:nvSpPr>
            <p:cNvPr id="26" name="TextBox 294">
              <a:extLst>
                <a:ext uri="{FF2B5EF4-FFF2-40B4-BE49-F238E27FC236}">
                  <a16:creationId xmlns:a16="http://schemas.microsoft.com/office/drawing/2014/main" id="{EAE2A778-AAA0-47B2-8571-05111490AE8B}"/>
                </a:ext>
              </a:extLst>
            </p:cNvPr>
            <p:cNvSpPr txBox="1"/>
            <p:nvPr/>
          </p:nvSpPr>
          <p:spPr>
            <a:xfrm>
              <a:off x="4994649" y="611037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开关控制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FACEB4F-E676-4762-8FB9-21019D1F4DFF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C052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B2C52EF-8849-4174-86A4-9668C3B26BEC}"/>
              </a:ext>
            </a:extLst>
          </p:cNvPr>
          <p:cNvGrpSpPr/>
          <p:nvPr/>
        </p:nvGrpSpPr>
        <p:grpSpPr>
          <a:xfrm>
            <a:off x="3357139" y="2299099"/>
            <a:ext cx="3120664" cy="426862"/>
            <a:chOff x="4845916" y="500731"/>
            <a:chExt cx="3120664" cy="426862"/>
          </a:xfrm>
        </p:grpSpPr>
        <p:sp>
          <p:nvSpPr>
            <p:cNvPr id="31" name="TextBox 294">
              <a:extLst>
                <a:ext uri="{FF2B5EF4-FFF2-40B4-BE49-F238E27FC236}">
                  <a16:creationId xmlns:a16="http://schemas.microsoft.com/office/drawing/2014/main" id="{FE40C94C-3663-4008-B1EE-DC864C51B842}"/>
                </a:ext>
              </a:extLst>
            </p:cNvPr>
            <p:cNvSpPr txBox="1"/>
            <p:nvPr/>
          </p:nvSpPr>
          <p:spPr>
            <a:xfrm>
              <a:off x="4994649" y="651305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亮度控制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08D69D7-0D6D-4A43-8EC7-2F0B32F0A38C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2E4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415255-50A0-40C1-BC08-2AE4DDAA0B0C}"/>
              </a:ext>
            </a:extLst>
          </p:cNvPr>
          <p:cNvGrpSpPr/>
          <p:nvPr/>
        </p:nvGrpSpPr>
        <p:grpSpPr>
          <a:xfrm>
            <a:off x="321380" y="326056"/>
            <a:ext cx="1802348" cy="3528392"/>
            <a:chOff x="1907704" y="627534"/>
            <a:chExt cx="1802348" cy="352839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62624C9-20C5-4513-9D6D-93B7619B6DB3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2">
              <a:extLst>
                <a:ext uri="{FF2B5EF4-FFF2-40B4-BE49-F238E27FC236}">
                  <a16:creationId xmlns:a16="http://schemas.microsoft.com/office/drawing/2014/main" id="{0F98C047-58D8-4AAE-8EF6-9AC1CFA2B0BE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F060D8B-37EC-423C-BB50-4D760460BC85}"/>
              </a:ext>
            </a:extLst>
          </p:cNvPr>
          <p:cNvGrpSpPr/>
          <p:nvPr/>
        </p:nvGrpSpPr>
        <p:grpSpPr>
          <a:xfrm>
            <a:off x="3340950" y="3212664"/>
            <a:ext cx="3120664" cy="426862"/>
            <a:chOff x="4845916" y="500731"/>
            <a:chExt cx="3120664" cy="426862"/>
          </a:xfrm>
        </p:grpSpPr>
        <p:sp>
          <p:nvSpPr>
            <p:cNvPr id="39" name="TextBox 294">
              <a:extLst>
                <a:ext uri="{FF2B5EF4-FFF2-40B4-BE49-F238E27FC236}">
                  <a16:creationId xmlns:a16="http://schemas.microsoft.com/office/drawing/2014/main" id="{84BEC2F1-CB78-42D3-B8F7-0A636E70793D}"/>
                </a:ext>
              </a:extLst>
            </p:cNvPr>
            <p:cNvSpPr txBox="1"/>
            <p:nvPr/>
          </p:nvSpPr>
          <p:spPr>
            <a:xfrm>
              <a:off x="4994649" y="654093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光线控制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87A29A5-B0FF-4A4E-B89F-DC7E42AD782B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C052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9FB097-867A-4DFA-8DA4-8D45936FAC47}"/>
              </a:ext>
            </a:extLst>
          </p:cNvPr>
          <p:cNvGrpSpPr/>
          <p:nvPr/>
        </p:nvGrpSpPr>
        <p:grpSpPr>
          <a:xfrm>
            <a:off x="5636534" y="426897"/>
            <a:ext cx="3117827" cy="426862"/>
            <a:chOff x="4845916" y="500731"/>
            <a:chExt cx="3117827" cy="426862"/>
          </a:xfrm>
        </p:grpSpPr>
        <p:sp>
          <p:nvSpPr>
            <p:cNvPr id="44" name="TextBox 294">
              <a:extLst>
                <a:ext uri="{FF2B5EF4-FFF2-40B4-BE49-F238E27FC236}">
                  <a16:creationId xmlns:a16="http://schemas.microsoft.com/office/drawing/2014/main" id="{892F0D72-7AB3-4E04-8698-412A608DA895}"/>
                </a:ext>
              </a:extLst>
            </p:cNvPr>
            <p:cNvSpPr txBox="1"/>
            <p:nvPr/>
          </p:nvSpPr>
          <p:spPr>
            <a:xfrm>
              <a:off x="4991812" y="631228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手势控制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406306C-530B-455C-8741-354335D8E07C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C052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B2E3F00-B97D-491B-B402-02ED263006A9}"/>
              </a:ext>
            </a:extLst>
          </p:cNvPr>
          <p:cNvGrpSpPr/>
          <p:nvPr/>
        </p:nvGrpSpPr>
        <p:grpSpPr>
          <a:xfrm>
            <a:off x="5636534" y="2319103"/>
            <a:ext cx="3117825" cy="426862"/>
            <a:chOff x="4845916" y="500731"/>
            <a:chExt cx="3117825" cy="426862"/>
          </a:xfrm>
        </p:grpSpPr>
        <p:sp>
          <p:nvSpPr>
            <p:cNvPr id="49" name="TextBox 294">
              <a:extLst>
                <a:ext uri="{FF2B5EF4-FFF2-40B4-BE49-F238E27FC236}">
                  <a16:creationId xmlns:a16="http://schemas.microsoft.com/office/drawing/2014/main" id="{CF0D6F0E-79F9-446F-A4E7-4FC04D95B42F}"/>
                </a:ext>
              </a:extLst>
            </p:cNvPr>
            <p:cNvSpPr txBox="1"/>
            <p:nvPr/>
          </p:nvSpPr>
          <p:spPr>
            <a:xfrm>
              <a:off x="4991810" y="652783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数字控制</a:t>
              </a: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79F2682-E2D2-4881-AB16-50D910CA0717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C052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07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962E551-8625-42F7-AEE5-2850803666B3}"/>
              </a:ext>
            </a:extLst>
          </p:cNvPr>
          <p:cNvGrpSpPr/>
          <p:nvPr/>
        </p:nvGrpSpPr>
        <p:grpSpPr>
          <a:xfrm>
            <a:off x="3372186" y="4105190"/>
            <a:ext cx="3117828" cy="426862"/>
            <a:chOff x="4845916" y="500731"/>
            <a:chExt cx="3117828" cy="426862"/>
          </a:xfrm>
        </p:grpSpPr>
        <p:sp>
          <p:nvSpPr>
            <p:cNvPr id="54" name="TextBox 294">
              <a:extLst>
                <a:ext uri="{FF2B5EF4-FFF2-40B4-BE49-F238E27FC236}">
                  <a16:creationId xmlns:a16="http://schemas.microsoft.com/office/drawing/2014/main" id="{E0A00B20-A75D-4EDF-912B-C858EABC7E2D}"/>
                </a:ext>
              </a:extLst>
            </p:cNvPr>
            <p:cNvSpPr txBox="1"/>
            <p:nvPr/>
          </p:nvSpPr>
          <p:spPr>
            <a:xfrm>
              <a:off x="4991813" y="656495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颜色控制</a:t>
              </a: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0A201AC-B08B-4CE2-B6D7-A25744A75C79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2E4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97E0F1C-A210-489A-932B-E61BE9A6AF9B}"/>
              </a:ext>
            </a:extLst>
          </p:cNvPr>
          <p:cNvGrpSpPr/>
          <p:nvPr/>
        </p:nvGrpSpPr>
        <p:grpSpPr>
          <a:xfrm>
            <a:off x="5636534" y="1371467"/>
            <a:ext cx="3120663" cy="426862"/>
            <a:chOff x="4845916" y="500731"/>
            <a:chExt cx="3120663" cy="426862"/>
          </a:xfrm>
        </p:grpSpPr>
        <p:sp>
          <p:nvSpPr>
            <p:cNvPr id="59" name="TextBox 294">
              <a:extLst>
                <a:ext uri="{FF2B5EF4-FFF2-40B4-BE49-F238E27FC236}">
                  <a16:creationId xmlns:a16="http://schemas.microsoft.com/office/drawing/2014/main" id="{0EB1DC4E-8403-4BAA-8FC1-7568A66DC7BF}"/>
                </a:ext>
              </a:extLst>
            </p:cNvPr>
            <p:cNvSpPr txBox="1"/>
            <p:nvPr/>
          </p:nvSpPr>
          <p:spPr>
            <a:xfrm>
              <a:off x="4994648" y="639457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声音控制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19D1998-0E72-43DE-8ED1-91D64C0B6C45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2E4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7B7DE8C-7998-4537-B855-C487F9BC7CF8}"/>
              </a:ext>
            </a:extLst>
          </p:cNvPr>
          <p:cNvGrpSpPr/>
          <p:nvPr/>
        </p:nvGrpSpPr>
        <p:grpSpPr>
          <a:xfrm>
            <a:off x="5633697" y="3222215"/>
            <a:ext cx="3120662" cy="426862"/>
            <a:chOff x="4845916" y="500731"/>
            <a:chExt cx="3120662" cy="426862"/>
          </a:xfrm>
        </p:grpSpPr>
        <p:sp>
          <p:nvSpPr>
            <p:cNvPr id="64" name="TextBox 294">
              <a:extLst>
                <a:ext uri="{FF2B5EF4-FFF2-40B4-BE49-F238E27FC236}">
                  <a16:creationId xmlns:a16="http://schemas.microsoft.com/office/drawing/2014/main" id="{21D47F0F-E2C0-445F-8366-53ACF12DA08F}"/>
                </a:ext>
              </a:extLst>
            </p:cNvPr>
            <p:cNvSpPr txBox="1"/>
            <p:nvPr/>
          </p:nvSpPr>
          <p:spPr>
            <a:xfrm>
              <a:off x="4994647" y="665941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ea typeface="微软雅黑" panose="020B0503020204020204" pitchFamily="34" charset="-122"/>
                </a:rPr>
                <a:t>网络控制</a:t>
              </a: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F09C223-DBD2-4225-9CE6-807A86C3D297}"/>
                </a:ext>
              </a:extLst>
            </p:cNvPr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2E4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08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72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使用掌控板的触摸键来控制</a:t>
            </a:r>
            <a:r>
              <a:rPr lang="en-US" altLang="zh-CN" dirty="0" err="1"/>
              <a:t>Yeelight</a:t>
            </a:r>
            <a:r>
              <a:rPr lang="zh-CN" altLang="en-US" dirty="0"/>
              <a:t>灯的开和关，并且在掌控板的</a:t>
            </a:r>
            <a:r>
              <a:rPr lang="en-US" altLang="zh-CN" dirty="0"/>
              <a:t>OLED</a:t>
            </a:r>
            <a:r>
              <a:rPr lang="zh-CN" altLang="en-US" dirty="0"/>
              <a:t>显示屏上显示相关的提示信息。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触摸键控制亮度（</a:t>
            </a:r>
            <a:r>
              <a:rPr lang="en-US" altLang="zh-CN" dirty="0"/>
              <a:t>OLED</a:t>
            </a:r>
            <a:r>
              <a:rPr lang="zh-CN" altLang="zh-CN" dirty="0"/>
              <a:t>显示亮度）</a:t>
            </a:r>
            <a:br>
              <a:rPr lang="en-US" altLang="zh-CN" dirty="0"/>
            </a:br>
            <a:r>
              <a:rPr lang="en-US" altLang="zh-CN" dirty="0"/>
              <a:t>2.A</a:t>
            </a:r>
            <a:r>
              <a:rPr lang="zh-CN" altLang="zh-CN" dirty="0"/>
              <a:t>打开，</a:t>
            </a:r>
            <a:r>
              <a:rPr lang="en-US" altLang="zh-CN" dirty="0"/>
              <a:t>B</a:t>
            </a:r>
            <a:r>
              <a:rPr lang="zh-CN" altLang="zh-CN" dirty="0"/>
              <a:t>关闭，触摸键控制亮度（</a:t>
            </a:r>
            <a:r>
              <a:rPr lang="en-US" altLang="zh-CN" dirty="0"/>
              <a:t>OLED</a:t>
            </a:r>
            <a:r>
              <a:rPr lang="zh-CN" altLang="zh-CN" dirty="0"/>
              <a:t>显示亮度）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7B951D-B299-4872-B0C1-F94016E30F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94634"/>
            <a:ext cx="2010410" cy="18878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911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触摸键控制亮度（</a:t>
            </a:r>
            <a:r>
              <a:rPr lang="en-US" altLang="zh-CN" dirty="0"/>
              <a:t>OLED</a:t>
            </a:r>
            <a:r>
              <a:rPr lang="zh-CN" altLang="zh-CN" dirty="0"/>
              <a:t>显示亮度）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AE3E4A-609B-4BF9-B1CD-2732B7016158}"/>
              </a:ext>
            </a:extLst>
          </p:cNvPr>
          <p:cNvSpPr/>
          <p:nvPr/>
        </p:nvSpPr>
        <p:spPr>
          <a:xfrm>
            <a:off x="539552" y="1306964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掌控板上自带触摸键。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85FD91-CC08-4D2B-AEBF-9778426D92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36301"/>
            <a:ext cx="2010410" cy="1887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7CBDE7-ACB4-4D20-B337-0E5BA02FCF3B}"/>
              </a:ext>
            </a:extLst>
          </p:cNvPr>
          <p:cNvSpPr/>
          <p:nvPr/>
        </p:nvSpPr>
        <p:spPr>
          <a:xfrm>
            <a:off x="4499992" y="1306964"/>
            <a:ext cx="432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err="1">
                <a:latin typeface="等线" panose="02010600030101010101" pitchFamily="2" charset="-122"/>
                <a:cs typeface="Times New Roman" panose="02020603050405020304" pitchFamily="18" charset="0"/>
              </a:rPr>
              <a:t>mPythonX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中提供了对触摸键的判断。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8AC756D-9BA6-48D8-969C-2661B9BFF3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30141" y="1923678"/>
            <a:ext cx="2209800" cy="6953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A320C85-B400-4DF4-B4CE-6814F0D42EB2}"/>
              </a:ext>
            </a:extLst>
          </p:cNvPr>
          <p:cNvSpPr/>
          <p:nvPr/>
        </p:nvSpPr>
        <p:spPr>
          <a:xfrm>
            <a:off x="4499992" y="2901047"/>
            <a:ext cx="3352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Yeelight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灯的亮度的命令如下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F5BFA8-CEAD-4084-B345-3D908024BF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5273" y="3581737"/>
            <a:ext cx="1790700" cy="57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0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74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Step2  </a:t>
            </a:r>
            <a:r>
              <a:rPr lang="zh-CN" altLang="en-US" dirty="0"/>
              <a:t>编写代码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04EFDF-6EB5-4502-B7FF-10E43668D724}"/>
              </a:ext>
            </a:extLst>
          </p:cNvPr>
          <p:cNvSpPr/>
          <p:nvPr/>
        </p:nvSpPr>
        <p:spPr>
          <a:xfrm>
            <a:off x="539552" y="451536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FC8614-02A9-472B-8CF7-8DF185F3E869}"/>
              </a:ext>
            </a:extLst>
          </p:cNvPr>
          <p:cNvSpPr/>
          <p:nvPr/>
        </p:nvSpPr>
        <p:spPr>
          <a:xfrm>
            <a:off x="547936" y="2762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AA07B4-4EEA-4CBD-9044-208A84A217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1148405"/>
            <a:ext cx="2880320" cy="322354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7565B23-4E4B-4CA8-AE41-64ECF4E58CDF}"/>
              </a:ext>
            </a:extLst>
          </p:cNvPr>
          <p:cNvGrpSpPr/>
          <p:nvPr/>
        </p:nvGrpSpPr>
        <p:grpSpPr>
          <a:xfrm>
            <a:off x="5006410" y="234548"/>
            <a:ext cx="3923926" cy="4570996"/>
            <a:chOff x="5184134" y="264800"/>
            <a:chExt cx="3199132" cy="372668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0BAB699-F723-49E0-81AF-1B3DFF5AD7C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185754" y="264800"/>
              <a:ext cx="2963689" cy="342051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01FBC25-8A87-4A18-BB2B-946ECBDC3714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184134" y="3685313"/>
              <a:ext cx="3199132" cy="30616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698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AAE06F-9BB0-4690-9200-17BA3EEB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12698"/>
            <a:ext cx="3853276" cy="42797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1F007D-5FF8-44DF-A037-7BC315394C82}"/>
              </a:ext>
            </a:extLst>
          </p:cNvPr>
          <p:cNvSpPr txBox="1"/>
          <p:nvPr/>
        </p:nvSpPr>
        <p:spPr>
          <a:xfrm>
            <a:off x="2051720" y="17076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注：剩余代码如上个任务一所示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393990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6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光线控制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8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使用掌控板的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按键来控制</a:t>
            </a:r>
            <a:r>
              <a:rPr lang="en-US" altLang="zh-CN" dirty="0" err="1"/>
              <a:t>Yeelight</a:t>
            </a:r>
            <a:r>
              <a:rPr lang="zh-CN" altLang="zh-CN" dirty="0"/>
              <a:t>灯颜色的改变，并且在掌控板的</a:t>
            </a:r>
            <a:r>
              <a:rPr lang="en-US" altLang="zh-CN" dirty="0"/>
              <a:t>OLED</a:t>
            </a:r>
            <a:r>
              <a:rPr lang="zh-CN" altLang="zh-CN" dirty="0"/>
              <a:t>显示屏上显示相关的提示信息。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显示光线传感器数值，大于多少开灯（</a:t>
            </a:r>
            <a:r>
              <a:rPr lang="en-US" altLang="zh-CN" dirty="0"/>
              <a:t>OLED</a:t>
            </a:r>
            <a:r>
              <a:rPr lang="zh-CN" altLang="zh-CN" dirty="0"/>
              <a:t>显示传感器数值）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zh-CN" dirty="0"/>
              <a:t>光线大于一定的值自动开灯，低于一定的值自动关灯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45399" y="2265643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07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80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zh-CN" altLang="en-US" dirty="0"/>
              <a:t>图形代码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EBA48C-8E41-4BD4-8E51-EBC197A9D867}"/>
              </a:ext>
            </a:extLst>
          </p:cNvPr>
          <p:cNvSpPr/>
          <p:nvPr/>
        </p:nvSpPr>
        <p:spPr>
          <a:xfrm>
            <a:off x="527368" y="1563638"/>
            <a:ext cx="451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mPythonX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中提供了光线值变量的命令。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52A033-ED61-49B5-9007-7063A7A955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9632" y="2355726"/>
            <a:ext cx="847725" cy="381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0A1AB5-56EF-4987-9625-7AF314E9B905}"/>
              </a:ext>
            </a:extLst>
          </p:cNvPr>
          <p:cNvSpPr/>
          <p:nvPr/>
        </p:nvSpPr>
        <p:spPr>
          <a:xfrm>
            <a:off x="5037834" y="1563638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）对光线值判断的命令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80ABF3-248C-4660-80AF-09B65C4BC6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64088" y="2501652"/>
            <a:ext cx="2752725" cy="657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498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5633C1-FD2A-406F-8FBE-1B27D636D9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752" y="713224"/>
            <a:ext cx="5274310" cy="3347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85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2D7240-7B14-45EA-A988-9DA022B695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1760" y="493162"/>
            <a:ext cx="5274310" cy="3722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2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颜色控制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9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0E1659-A749-4700-B451-C59586F07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340C838-8AE4-402F-B45A-04390BC9B4F5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687B79-2269-4F88-ACF0-D9B432D22633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A516B78A-A019-41A1-9155-6E9411FFD5B2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EBE038-29E7-4712-8DFB-E95397483893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84ED8AD-6F56-4F09-8AF7-D7B845DCA63B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E5935D-B61C-4656-8024-A2BD1E451510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准备工作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AF755FFA-9C6E-4FB3-8E81-A0541CCF6A6F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00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使用掌控板的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按键来控制</a:t>
            </a:r>
            <a:r>
              <a:rPr lang="en-US" altLang="zh-CN" dirty="0" err="1"/>
              <a:t>Yeelight</a:t>
            </a:r>
            <a:r>
              <a:rPr lang="zh-CN" altLang="zh-CN" dirty="0"/>
              <a:t>灯颜色的改变，并且在掌控板的</a:t>
            </a:r>
            <a:r>
              <a:rPr lang="en-US" altLang="zh-CN" dirty="0"/>
              <a:t>OLED</a:t>
            </a:r>
            <a:r>
              <a:rPr lang="zh-CN" altLang="zh-CN" dirty="0"/>
              <a:t>显示屏上显示相关的提示信息。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触摸键控制红色（</a:t>
            </a:r>
            <a:r>
              <a:rPr lang="en-US" altLang="zh-CN" dirty="0"/>
              <a:t>OLED</a:t>
            </a:r>
            <a:r>
              <a:rPr lang="zh-CN" altLang="zh-CN" dirty="0"/>
              <a:t>显示颜色数值）</a:t>
            </a:r>
            <a:br>
              <a:rPr lang="en-US" altLang="zh-CN" dirty="0"/>
            </a:br>
            <a:r>
              <a:rPr lang="en-US" altLang="zh-CN" dirty="0"/>
              <a:t>2.A</a:t>
            </a:r>
            <a:r>
              <a:rPr lang="zh-CN" altLang="zh-CN" dirty="0"/>
              <a:t>键打开，</a:t>
            </a:r>
            <a:r>
              <a:rPr lang="en-US" altLang="zh-CN" dirty="0"/>
              <a:t>B</a:t>
            </a:r>
            <a:r>
              <a:rPr lang="zh-CN" altLang="zh-CN" dirty="0"/>
              <a:t>键切换颜色，触摸键控制颜色（</a:t>
            </a:r>
            <a:r>
              <a:rPr lang="en-US" altLang="zh-CN" dirty="0"/>
              <a:t>OLED</a:t>
            </a:r>
            <a:r>
              <a:rPr lang="zh-CN" altLang="zh-CN" dirty="0"/>
              <a:t>显示颜色和亮度）</a:t>
            </a: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6390"/>
            <a:ext cx="1630432" cy="136005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27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392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Yeelight</a:t>
            </a:r>
            <a:r>
              <a:rPr lang="zh-CN" altLang="zh-CN" dirty="0"/>
              <a:t>灯的设置颜色命令如下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0D1CAC-D75C-4110-97B6-5F4F39B736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2063115"/>
            <a:ext cx="3171825" cy="504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8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0DD3F9-FDB6-4FC0-97A3-0FC9A526BA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956216"/>
            <a:ext cx="5274310" cy="3067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392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Yeelight</a:t>
            </a:r>
            <a:r>
              <a:rPr lang="zh-CN" altLang="zh-CN" dirty="0"/>
              <a:t>灯的设置亮度命令如下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C6E66-CEBC-403B-87D8-6520C1E78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2026920"/>
            <a:ext cx="1981200" cy="57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36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25D7EE-5AFD-4B26-91BD-FF09C849CB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1800" y="308496"/>
            <a:ext cx="3104741" cy="3662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1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手势控制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6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用掌控板的晃动来控制</a:t>
            </a:r>
            <a:r>
              <a:rPr lang="en-US" altLang="zh-CN" dirty="0" err="1"/>
              <a:t>Yeelight</a:t>
            </a:r>
            <a:r>
              <a:rPr lang="zh-CN" altLang="zh-CN" dirty="0"/>
              <a:t>灯开关。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摇一摇关灯</a:t>
            </a:r>
            <a:br>
              <a:rPr lang="en-US" altLang="zh-CN" dirty="0"/>
            </a:br>
            <a:r>
              <a:rPr lang="en-US" altLang="zh-CN" dirty="0"/>
              <a:t>2.A</a:t>
            </a:r>
            <a:r>
              <a:rPr lang="zh-CN" altLang="zh-CN" dirty="0"/>
              <a:t>打开，轻轻摇一摇闪烁。</a:t>
            </a: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73566" y="2268374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6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3924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Yeelight</a:t>
            </a:r>
            <a:r>
              <a:rPr lang="zh-CN" altLang="zh-CN" dirty="0"/>
              <a:t>灯的设置摇晃命令如下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F58D6-E75B-482E-9B23-0737FB2AC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611" y="1658188"/>
            <a:ext cx="1714500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9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77ED07-5F75-44DB-924A-C21A5137D7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1779662"/>
            <a:ext cx="5274310" cy="1629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35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69E30-AE72-4114-BFB0-AA6D7DD629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79712" y="884555"/>
            <a:ext cx="5274310" cy="33743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8DC120-7AAA-4F79-9808-1E29CBDFF99C}"/>
              </a:ext>
            </a:extLst>
          </p:cNvPr>
          <p:cNvSpPr/>
          <p:nvPr/>
        </p:nvSpPr>
        <p:spPr>
          <a:xfrm>
            <a:off x="4644008" y="27157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拓展思考：</a:t>
            </a:r>
            <a:endParaRPr lang="zh-CN" altLang="zh-CN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）如何实现当轻轻摇动掌控板时，灯泡闪烁，而用力摇晃时灯泡会关闭；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1564" y="771550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mPythonX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软件下载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01E976-BA7D-470B-B5A7-D701BFC2211B}"/>
              </a:ext>
            </a:extLst>
          </p:cNvPr>
          <p:cNvSpPr txBox="1"/>
          <p:nvPr/>
        </p:nvSpPr>
        <p:spPr>
          <a:xfrm>
            <a:off x="827584" y="1342057"/>
            <a:ext cx="7272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/>
              <a:t>mPythonX</a:t>
            </a:r>
            <a:r>
              <a:rPr lang="en-US" altLang="zh-CN" sz="1400" b="1" dirty="0"/>
              <a:t> IDE</a:t>
            </a:r>
            <a:r>
              <a:rPr lang="zh-CN" altLang="en-US" sz="1400" b="1" dirty="0"/>
              <a:t>下载地址</a:t>
            </a:r>
            <a:endParaRPr lang="en-US" altLang="zh-CN" sz="1400" dirty="0"/>
          </a:p>
          <a:p>
            <a:r>
              <a:rPr lang="en-US" altLang="zh-CN" sz="1400" dirty="0">
                <a:hlinkClick r:id="rId3"/>
              </a:rPr>
              <a:t>https://mpython.readthedocs.io/zh/master/</a:t>
            </a:r>
            <a:br>
              <a:rPr lang="en-US" altLang="zh-CN" sz="1400" dirty="0"/>
            </a:br>
            <a:endParaRPr lang="en-US" altLang="zh-CN" sz="1400" dirty="0"/>
          </a:p>
          <a:p>
            <a:r>
              <a:rPr lang="en-US" altLang="zh-CN" sz="1400" b="1" dirty="0" err="1"/>
              <a:t>mPythonX</a:t>
            </a:r>
            <a:r>
              <a:rPr lang="zh-CN" altLang="en-US" sz="1400" b="1" dirty="0"/>
              <a:t>支持很多操作系统，请选择自己电脑操作系统的版本。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F35091-542B-CB4E-8471-29EBBADF9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58" b="18039"/>
          <a:stretch/>
        </p:blipFill>
        <p:spPr>
          <a:xfrm>
            <a:off x="1613227" y="2279715"/>
            <a:ext cx="5850329" cy="24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声音控制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06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186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用掌控板的声音传感器来控制</a:t>
            </a:r>
            <a:r>
              <a:rPr lang="en-US" altLang="zh-CN" dirty="0" err="1"/>
              <a:t>Yeelight</a:t>
            </a:r>
            <a:r>
              <a:rPr lang="zh-CN" altLang="zh-CN" dirty="0"/>
              <a:t>灯开关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5" y="2558537"/>
            <a:ext cx="4978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根据声音大小控制灯泡亮度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zh-CN" dirty="0"/>
              <a:t>根据声音大小控制灯泡颜色和亮度（分为</a:t>
            </a:r>
            <a:r>
              <a:rPr lang="en-US" altLang="zh-CN" dirty="0"/>
              <a:t>g-b-r</a:t>
            </a:r>
            <a:r>
              <a:rPr lang="zh-CN" altLang="zh-CN" dirty="0"/>
              <a:t>三个级别）</a:t>
            </a: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73566" y="2268374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5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415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Yeelight</a:t>
            </a:r>
            <a:r>
              <a:rPr lang="zh-CN" altLang="zh-CN" dirty="0"/>
              <a:t>灯的设置声音命令如下。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72A0C8-320E-426F-8080-80C627566E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7120" y="1694505"/>
            <a:ext cx="5274310" cy="930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2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ED1F2-89DD-4F07-B320-FF9E2B2AD3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0036" y="1263015"/>
            <a:ext cx="5274310" cy="2617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1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9B649D-AA80-44B9-B3CE-B04EF24950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59832" y="308496"/>
            <a:ext cx="4221331" cy="3888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83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数字控制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07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4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用掌控板的</a:t>
            </a:r>
            <a:r>
              <a:rPr lang="en-US" altLang="zh-CN" dirty="0"/>
              <a:t>AB</a:t>
            </a:r>
            <a:r>
              <a:rPr lang="zh-CN" altLang="zh-CN" dirty="0"/>
              <a:t>键以及触摸板来控制</a:t>
            </a:r>
            <a:r>
              <a:rPr lang="en-US" altLang="zh-CN" dirty="0" err="1"/>
              <a:t>Yeelight</a:t>
            </a:r>
            <a:r>
              <a:rPr lang="zh-CN" altLang="zh-CN" dirty="0"/>
              <a:t>灯的颜色。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 AB</a:t>
            </a:r>
            <a:r>
              <a:rPr lang="zh-CN" altLang="zh-CN" dirty="0"/>
              <a:t>控制数值（</a:t>
            </a:r>
            <a:r>
              <a:rPr lang="en-US" altLang="zh-CN" dirty="0"/>
              <a:t>RGB</a:t>
            </a:r>
            <a:r>
              <a:rPr lang="zh-CN" altLang="zh-CN" dirty="0"/>
              <a:t>颜色数值）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zh-CN" dirty="0"/>
              <a:t>按下</a:t>
            </a:r>
            <a:r>
              <a:rPr lang="en-US" altLang="zh-CN" dirty="0"/>
              <a:t>AB</a:t>
            </a:r>
            <a:r>
              <a:rPr lang="zh-CN" altLang="zh-CN" dirty="0"/>
              <a:t>以及触控板</a:t>
            </a:r>
            <a:r>
              <a:rPr lang="en-US" altLang="zh-CN" dirty="0"/>
              <a:t>p</a:t>
            </a:r>
            <a:r>
              <a:rPr lang="zh-CN" altLang="zh-CN" dirty="0"/>
              <a:t>键调整灯泡颜色</a:t>
            </a:r>
            <a:r>
              <a:rPr lang="en-US" altLang="zh-CN" dirty="0"/>
              <a:t>(OLED</a:t>
            </a:r>
            <a:r>
              <a:rPr lang="zh-CN" altLang="zh-CN" dirty="0"/>
              <a:t>显示</a:t>
            </a:r>
            <a:r>
              <a:rPr lang="en-US" altLang="zh-CN" dirty="0"/>
              <a:t>RGB</a:t>
            </a:r>
            <a:r>
              <a:rPr lang="zh-CN" altLang="zh-CN" dirty="0"/>
              <a:t>的数值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73566" y="2268374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636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415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en-US" altLang="zh-CN" dirty="0" err="1"/>
              <a:t>Yeelight</a:t>
            </a:r>
            <a:r>
              <a:rPr lang="zh-CN" altLang="zh-CN" dirty="0"/>
              <a:t>灯的控制数字命令如下。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67F351-3E6D-47FC-85AA-6F5091FA8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6856" y="2020917"/>
            <a:ext cx="5274310" cy="546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14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1334E-9C76-4753-A707-40D10D06FA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4845" y="1183322"/>
            <a:ext cx="5274310" cy="2776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293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8B24F0-397A-49BF-9A00-9F391339CA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242570"/>
            <a:ext cx="3311525" cy="4658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1564" y="771550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硬件接入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844F157-E1C6-40F5-8069-26260E2D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17215"/>
            <a:ext cx="8279904" cy="6152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B5A8821-956A-4C74-A979-8DBA86D00315}"/>
              </a:ext>
            </a:extLst>
          </p:cNvPr>
          <p:cNvSpPr txBox="1"/>
          <p:nvPr/>
        </p:nvSpPr>
        <p:spPr>
          <a:xfrm>
            <a:off x="467544" y="141962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线连接掌控板和电脑。选择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口，点击“连接串口”，菜单栏上灰色的图标变亮，“连接串口”变成“断开连接”，表示掌控板连接电脑成功。</a:t>
            </a:r>
          </a:p>
        </p:txBody>
      </p:sp>
    </p:spTree>
    <p:extLst>
      <p:ext uri="{BB962C8B-B14F-4D97-AF65-F5344CB8AC3E}">
        <p14:creationId xmlns:p14="http://schemas.microsoft.com/office/powerpoint/2010/main" val="3941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BABF23-3DAD-4D40-B0F1-4B5F151D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1C3A45-6BA4-422A-91FF-8CBD1239E1EE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3C98D7D-00CF-494C-8775-443E4F7BE6F4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矩形 12">
              <a:extLst>
                <a:ext uri="{FF2B5EF4-FFF2-40B4-BE49-F238E27FC236}">
                  <a16:creationId xmlns:a16="http://schemas.microsoft.com/office/drawing/2014/main" id="{62EDC42E-4195-499F-AA3C-4141996297A4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DDF25D-FF07-4851-B3D5-2607DBA90AA0}"/>
              </a:ext>
            </a:extLst>
          </p:cNvPr>
          <p:cNvGrpSpPr/>
          <p:nvPr/>
        </p:nvGrpSpPr>
        <p:grpSpPr>
          <a:xfrm>
            <a:off x="2808878" y="1651615"/>
            <a:ext cx="4787458" cy="1424191"/>
            <a:chOff x="2808878" y="1651615"/>
            <a:chExt cx="4787458" cy="1424191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347A8FEC-E913-4510-BEA0-4EC065BB85DE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1E805-70BA-44C2-A3E3-842A8FF5AA8C}"/>
                </a:ext>
              </a:extLst>
            </p:cNvPr>
            <p:cNvSpPr/>
            <p:nvPr/>
          </p:nvSpPr>
          <p:spPr>
            <a:xfrm>
              <a:off x="4368738" y="2282261"/>
              <a:ext cx="27070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网络控制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6BED5380-3F68-4DED-8594-F776DEF13FC9}"/>
                </a:ext>
              </a:extLst>
            </p:cNvPr>
            <p:cNvSpPr txBox="1"/>
            <p:nvPr/>
          </p:nvSpPr>
          <p:spPr>
            <a:xfrm flipH="1">
              <a:off x="3419872" y="1851670"/>
              <a:ext cx="13418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08</a:t>
              </a:r>
              <a:endParaRPr lang="id-ID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0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B1979D-3529-4310-BC01-1CD5F8CA60FE}"/>
              </a:ext>
            </a:extLst>
          </p:cNvPr>
          <p:cNvSpPr/>
          <p:nvPr/>
        </p:nvSpPr>
        <p:spPr>
          <a:xfrm>
            <a:off x="817565" y="883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用掌控板来控制</a:t>
            </a:r>
            <a:r>
              <a:rPr lang="en-US" altLang="zh-CN" dirty="0" err="1"/>
              <a:t>Yeelight</a:t>
            </a:r>
            <a:r>
              <a:rPr lang="zh-CN" altLang="zh-CN" dirty="0"/>
              <a:t>灯的开和关。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06F43-4CB7-426D-BF18-775BA23F0118}"/>
              </a:ext>
            </a:extLst>
          </p:cNvPr>
          <p:cNvSpPr/>
          <p:nvPr/>
        </p:nvSpPr>
        <p:spPr>
          <a:xfrm>
            <a:off x="817564" y="2558537"/>
            <a:ext cx="5626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获取天气情况（温州天气预报，</a:t>
            </a:r>
            <a:r>
              <a:rPr lang="en-US" altLang="zh-CN" dirty="0"/>
              <a:t>json</a:t>
            </a:r>
            <a:r>
              <a:rPr lang="zh-CN" altLang="zh-CN" dirty="0"/>
              <a:t>解析）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zh-CN" dirty="0"/>
              <a:t>根据天气情况控制灯泡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 descr="http://mc.dfrobot.com.cn/data/attachment/forum/201902/28/164147buq41c3oga3asrjr.png">
            <a:extLst>
              <a:ext uri="{FF2B5EF4-FFF2-40B4-BE49-F238E27FC236}">
                <a16:creationId xmlns:a16="http://schemas.microsoft.com/office/drawing/2014/main" id="{521B2020-DA6E-4992-A897-3DDE295B6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483518"/>
            <a:ext cx="1630432" cy="1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63265\AppData\Local\Temp\WeChat Files\aa1b28e6485dce87b50534f6ed50838.jpg">
            <a:extLst>
              <a:ext uri="{FF2B5EF4-FFF2-40B4-BE49-F238E27FC236}">
                <a16:creationId xmlns:a16="http://schemas.microsoft.com/office/drawing/2014/main" id="{C451887C-B821-4043-883D-6045FF177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73566" y="2268374"/>
            <a:ext cx="1548765" cy="2063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80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   </a:t>
            </a:r>
            <a:r>
              <a:rPr lang="zh-CN" altLang="en-US" dirty="0"/>
              <a:t>图形代码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任务一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FD9655-88FD-43DA-A710-97F610722412}"/>
              </a:ext>
            </a:extLst>
          </p:cNvPr>
          <p:cNvSpPr/>
          <p:nvPr/>
        </p:nvSpPr>
        <p:spPr>
          <a:xfrm>
            <a:off x="543787" y="1450896"/>
            <a:ext cx="4048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mPythonX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中提供了请求网址的命令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137578-3985-4B12-BF6F-D00219274F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6537" y="2130242"/>
            <a:ext cx="3543300" cy="800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B81D8A-FF5C-40D0-891E-03447761F052}"/>
              </a:ext>
            </a:extLst>
          </p:cNvPr>
          <p:cNvSpPr/>
          <p:nvPr/>
        </p:nvSpPr>
        <p:spPr>
          <a:xfrm>
            <a:off x="5004048" y="1458971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Jason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解析的命令如下。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F3C7C4-99CE-4FF7-9C44-DC5B43E8F3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3520" y="2282642"/>
            <a:ext cx="3438525" cy="495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53CD31-07D4-438E-9464-3F411AF6C00B}"/>
              </a:ext>
            </a:extLst>
          </p:cNvPr>
          <p:cNvSpPr/>
          <p:nvPr/>
        </p:nvSpPr>
        <p:spPr>
          <a:xfrm>
            <a:off x="561316" y="3324840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）设置变量并且爬取网页内容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A7E45C-832F-491C-A817-94C96E7E47B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0876" y="4171925"/>
            <a:ext cx="5153025" cy="40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5" name="图片 4" descr="C:\Users\63265\AppData\Local\Temp\1555375576(1).png">
            <a:extLst>
              <a:ext uri="{FF2B5EF4-FFF2-40B4-BE49-F238E27FC236}">
                <a16:creationId xmlns:a16="http://schemas.microsoft.com/office/drawing/2014/main" id="{91368F63-8AB5-48B3-922B-5530068FC4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12661"/>
            <a:ext cx="5274310" cy="299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54B2AE-2C73-4FCA-A5B2-94CB292319D5}"/>
              </a:ext>
            </a:extLst>
          </p:cNvPr>
          <p:cNvPicPr/>
          <p:nvPr/>
        </p:nvPicPr>
        <p:blipFill rotWithShape="1">
          <a:blip r:embed="rId4"/>
          <a:srcRect t="29986"/>
          <a:stretch/>
        </p:blipFill>
        <p:spPr bwMode="auto">
          <a:xfrm>
            <a:off x="6444208" y="1592531"/>
            <a:ext cx="2125613" cy="195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25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2796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对天气判断的命令。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12CE2-02E1-4591-A8B6-E75A62F42A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1923678"/>
            <a:ext cx="5274310" cy="45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87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C3B5AE-35C1-4FD6-97BE-FB239D853EC8}"/>
              </a:ext>
            </a:extLst>
          </p:cNvPr>
          <p:cNvSpPr/>
          <p:nvPr/>
        </p:nvSpPr>
        <p:spPr>
          <a:xfrm>
            <a:off x="539552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代码编写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6C1D-F99F-4EAA-970A-CB4C357788B1}"/>
              </a:ext>
            </a:extLst>
          </p:cNvPr>
          <p:cNvSpPr/>
          <p:nvPr/>
        </p:nvSpPr>
        <p:spPr>
          <a:xfrm>
            <a:off x="395536" y="1238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任务二</a:t>
            </a:r>
            <a:r>
              <a:rPr lang="en-US" altLang="zh-CN" dirty="0"/>
              <a:t>】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ED244D-CDDB-4274-9A28-722240AEFD20}"/>
              </a:ext>
            </a:extLst>
          </p:cNvPr>
          <p:cNvSpPr/>
          <p:nvPr/>
        </p:nvSpPr>
        <p:spPr>
          <a:xfrm>
            <a:off x="539552" y="42810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编程完成，刷入程序查看效果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844C9C-373E-4A54-B735-8EAFD6B4A3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123830"/>
            <a:ext cx="3733164" cy="4169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60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431DF5-431A-4B01-A688-359E5BBA1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7BCC056-7B4D-41CA-9568-5D3BCDA36B63}"/>
              </a:ext>
            </a:extLst>
          </p:cNvPr>
          <p:cNvGrpSpPr/>
          <p:nvPr/>
        </p:nvGrpSpPr>
        <p:grpSpPr>
          <a:xfrm>
            <a:off x="1907704" y="627534"/>
            <a:ext cx="1802348" cy="3528392"/>
            <a:chOff x="1907704" y="627534"/>
            <a:chExt cx="1802348" cy="352839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173B2D8-3255-4C7B-98D1-CE53E98C8A6A}"/>
                </a:ext>
              </a:extLst>
            </p:cNvPr>
            <p:cNvSpPr txBox="1"/>
            <p:nvPr/>
          </p:nvSpPr>
          <p:spPr>
            <a:xfrm rot="5400000">
              <a:off x="889456" y="1858057"/>
              <a:ext cx="3096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rgbClr val="C05263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5400" dirty="0">
                <a:solidFill>
                  <a:srgbClr val="C05263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矩形 12">
              <a:extLst>
                <a:ext uri="{FF2B5EF4-FFF2-40B4-BE49-F238E27FC236}">
                  <a16:creationId xmlns:a16="http://schemas.microsoft.com/office/drawing/2014/main" id="{E56E11D8-8384-4749-A57D-E0439790F10F}"/>
                </a:ext>
              </a:extLst>
            </p:cNvPr>
            <p:cNvSpPr/>
            <p:nvPr/>
          </p:nvSpPr>
          <p:spPr>
            <a:xfrm>
              <a:off x="1907704" y="627534"/>
              <a:ext cx="1802348" cy="3528392"/>
            </a:xfrm>
            <a:custGeom>
              <a:avLst/>
              <a:gdLst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800200 w 1800200"/>
                <a:gd name="connsiteY2" fmla="*/ 3528392 h 3528392"/>
                <a:gd name="connsiteX3" fmla="*/ 0 w 1800200"/>
                <a:gd name="connsiteY3" fmla="*/ 3528392 h 3528392"/>
                <a:gd name="connsiteX4" fmla="*/ 0 w 1800200"/>
                <a:gd name="connsiteY4" fmla="*/ 0 h 3528392"/>
                <a:gd name="connsiteX0" fmla="*/ 0 w 1800200"/>
                <a:gd name="connsiteY0" fmla="*/ 0 h 3528392"/>
                <a:gd name="connsiteX1" fmla="*/ 1800200 w 1800200"/>
                <a:gd name="connsiteY1" fmla="*/ 0 h 3528392"/>
                <a:gd name="connsiteX2" fmla="*/ 1799803 w 1800200"/>
                <a:gd name="connsiteY2" fmla="*/ 837034 h 3528392"/>
                <a:gd name="connsiteX3" fmla="*/ 1800200 w 1800200"/>
                <a:gd name="connsiteY3" fmla="*/ 3528392 h 3528392"/>
                <a:gd name="connsiteX4" fmla="*/ 0 w 1800200"/>
                <a:gd name="connsiteY4" fmla="*/ 3528392 h 3528392"/>
                <a:gd name="connsiteX5" fmla="*/ 0 w 1800200"/>
                <a:gd name="connsiteY5" fmla="*/ 0 h 3528392"/>
                <a:gd name="connsiteX0" fmla="*/ 1799803 w 1891243"/>
                <a:gd name="connsiteY0" fmla="*/ 8370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91243"/>
                <a:gd name="connsiteY0" fmla="*/ 2475334 h 3528392"/>
                <a:gd name="connsiteX1" fmla="*/ 1800200 w 1891243"/>
                <a:gd name="connsiteY1" fmla="*/ 3528392 h 3528392"/>
                <a:gd name="connsiteX2" fmla="*/ 0 w 1891243"/>
                <a:gd name="connsiteY2" fmla="*/ 3528392 h 3528392"/>
                <a:gd name="connsiteX3" fmla="*/ 0 w 1891243"/>
                <a:gd name="connsiteY3" fmla="*/ 0 h 3528392"/>
                <a:gd name="connsiteX4" fmla="*/ 1800200 w 1891243"/>
                <a:gd name="connsiteY4" fmla="*/ 0 h 3528392"/>
                <a:gd name="connsiteX5" fmla="*/ 1891243 w 1891243"/>
                <a:gd name="connsiteY5" fmla="*/ 928474 h 3528392"/>
                <a:gd name="connsiteX0" fmla="*/ 1809328 w 1815043"/>
                <a:gd name="connsiteY0" fmla="*/ 2475334 h 3528392"/>
                <a:gd name="connsiteX1" fmla="*/ 1800200 w 1815043"/>
                <a:gd name="connsiteY1" fmla="*/ 3528392 h 3528392"/>
                <a:gd name="connsiteX2" fmla="*/ 0 w 1815043"/>
                <a:gd name="connsiteY2" fmla="*/ 3528392 h 3528392"/>
                <a:gd name="connsiteX3" fmla="*/ 0 w 1815043"/>
                <a:gd name="connsiteY3" fmla="*/ 0 h 3528392"/>
                <a:gd name="connsiteX4" fmla="*/ 1800200 w 1815043"/>
                <a:gd name="connsiteY4" fmla="*/ 0 h 3528392"/>
                <a:gd name="connsiteX5" fmla="*/ 1815043 w 1815043"/>
                <a:gd name="connsiteY5" fmla="*/ 957049 h 3528392"/>
                <a:gd name="connsiteX0" fmla="*/ 1809328 w 1815583"/>
                <a:gd name="connsiteY0" fmla="*/ 2475334 h 3528392"/>
                <a:gd name="connsiteX1" fmla="*/ 1800200 w 1815583"/>
                <a:gd name="connsiteY1" fmla="*/ 3528392 h 3528392"/>
                <a:gd name="connsiteX2" fmla="*/ 0 w 1815583"/>
                <a:gd name="connsiteY2" fmla="*/ 3528392 h 3528392"/>
                <a:gd name="connsiteX3" fmla="*/ 0 w 1815583"/>
                <a:gd name="connsiteY3" fmla="*/ 0 h 3528392"/>
                <a:gd name="connsiteX4" fmla="*/ 1800200 w 1815583"/>
                <a:gd name="connsiteY4" fmla="*/ 0 h 3528392"/>
                <a:gd name="connsiteX5" fmla="*/ 1815043 w 1815583"/>
                <a:gd name="connsiteY5" fmla="*/ 957049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809328 w 1809329"/>
                <a:gd name="connsiteY0" fmla="*/ 2475334 h 3528392"/>
                <a:gd name="connsiteX1" fmla="*/ 1800200 w 1809329"/>
                <a:gd name="connsiteY1" fmla="*/ 3528392 h 3528392"/>
                <a:gd name="connsiteX2" fmla="*/ 0 w 1809329"/>
                <a:gd name="connsiteY2" fmla="*/ 3528392 h 3528392"/>
                <a:gd name="connsiteX3" fmla="*/ 0 w 1809329"/>
                <a:gd name="connsiteY3" fmla="*/ 0 h 3528392"/>
                <a:gd name="connsiteX4" fmla="*/ 1800200 w 1809329"/>
                <a:gd name="connsiteY4" fmla="*/ 0 h 3528392"/>
                <a:gd name="connsiteX5" fmla="*/ 1800755 w 1809329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  <a:gd name="connsiteX0" fmla="*/ 1799803 w 1802348"/>
                <a:gd name="connsiteY0" fmla="*/ 2475334 h 3528392"/>
                <a:gd name="connsiteX1" fmla="*/ 1800200 w 1802348"/>
                <a:gd name="connsiteY1" fmla="*/ 3528392 h 3528392"/>
                <a:gd name="connsiteX2" fmla="*/ 0 w 1802348"/>
                <a:gd name="connsiteY2" fmla="*/ 3528392 h 3528392"/>
                <a:gd name="connsiteX3" fmla="*/ 0 w 1802348"/>
                <a:gd name="connsiteY3" fmla="*/ 0 h 3528392"/>
                <a:gd name="connsiteX4" fmla="*/ 1800200 w 1802348"/>
                <a:gd name="connsiteY4" fmla="*/ 0 h 3528392"/>
                <a:gd name="connsiteX5" fmla="*/ 1800755 w 1802348"/>
                <a:gd name="connsiteY5" fmla="*/ 966574 h 352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348" h="3528392">
                  <a:moveTo>
                    <a:pt x="1799803" y="2475334"/>
                  </a:moveTo>
                  <a:cubicBezTo>
                    <a:pt x="1804698" y="3377215"/>
                    <a:pt x="1800068" y="2631273"/>
                    <a:pt x="1800200" y="3528392"/>
                  </a:cubicBezTo>
                  <a:lnTo>
                    <a:pt x="0" y="3528392"/>
                  </a:lnTo>
                  <a:lnTo>
                    <a:pt x="0" y="0"/>
                  </a:lnTo>
                  <a:lnTo>
                    <a:pt x="1800200" y="0"/>
                  </a:lnTo>
                  <a:cubicBezTo>
                    <a:pt x="1800068" y="279011"/>
                    <a:pt x="1804697" y="415148"/>
                    <a:pt x="1800755" y="966574"/>
                  </a:cubicBezTo>
                </a:path>
              </a:pathLst>
            </a:custGeom>
            <a:noFill/>
            <a:ln w="57150">
              <a:solidFill>
                <a:srgbClr val="C05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8FC534-B953-41C4-8505-5215300318A8}"/>
              </a:ext>
            </a:extLst>
          </p:cNvPr>
          <p:cNvGrpSpPr/>
          <p:nvPr/>
        </p:nvGrpSpPr>
        <p:grpSpPr>
          <a:xfrm>
            <a:off x="2808878" y="1575832"/>
            <a:ext cx="4787458" cy="1499974"/>
            <a:chOff x="2808878" y="1575832"/>
            <a:chExt cx="4787458" cy="1499974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FD087566-B57D-4958-8FD4-3E7E77D5F60D}"/>
                </a:ext>
              </a:extLst>
            </p:cNvPr>
            <p:cNvSpPr/>
            <p:nvPr/>
          </p:nvSpPr>
          <p:spPr>
            <a:xfrm>
              <a:off x="2808878" y="1651615"/>
              <a:ext cx="4787458" cy="1424191"/>
            </a:xfrm>
            <a:prstGeom prst="parallelogram">
              <a:avLst/>
            </a:prstGeom>
            <a:solidFill>
              <a:srgbClr val="C0526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3DC113E-10A3-427B-AC56-CB087CC0C2E5}"/>
                </a:ext>
              </a:extLst>
            </p:cNvPr>
            <p:cNvSpPr/>
            <p:nvPr/>
          </p:nvSpPr>
          <p:spPr>
            <a:xfrm>
              <a:off x="3049696" y="1575832"/>
              <a:ext cx="40939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THANK YOU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EB1AAD1-5A91-423C-97EB-E502688012B4}"/>
                </a:ext>
              </a:extLst>
            </p:cNvPr>
            <p:cNvSpPr/>
            <p:nvPr/>
          </p:nvSpPr>
          <p:spPr>
            <a:xfrm>
              <a:off x="2965727" y="2079888"/>
              <a:ext cx="40939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kumimoji="1" lang="en-US" altLang="zh-CN" sz="4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TEMPLATE</a:t>
              </a:r>
              <a:endParaRPr kumimoji="1" lang="zh-CN" altLang="en-US" sz="4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BF956DF-A6FD-4F76-9F98-ACC9040CF54F}"/>
              </a:ext>
            </a:extLst>
          </p:cNvPr>
          <p:cNvSpPr/>
          <p:nvPr/>
        </p:nvSpPr>
        <p:spPr>
          <a:xfrm>
            <a:off x="683568" y="339502"/>
            <a:ext cx="3630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Yeelight</a:t>
            </a:r>
            <a:r>
              <a:rPr lang="zh-CN" altLang="en-US" sz="2400" dirty="0"/>
              <a:t>灯泡的初始化设置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091A91-7AFD-4FAD-A722-BCD271DDE637}"/>
              </a:ext>
            </a:extLst>
          </p:cNvPr>
          <p:cNvSpPr txBox="1"/>
          <p:nvPr/>
        </p:nvSpPr>
        <p:spPr>
          <a:xfrm>
            <a:off x="755576" y="1203598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手机应用商店搜索“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Yeelight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”软件，并下载，点击添加设备。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注意：添加设备前需要重置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yeelight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灯，重置方法为重复开关灯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次，灯泡会呈现彩光循环效果，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秒后重新启动并出现白光，即可以用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找到这个设备，并进行设置。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BD1153-A79F-49E9-8E03-C7E05C9452F0}"/>
              </a:ext>
            </a:extLst>
          </p:cNvPr>
          <p:cNvSpPr txBox="1"/>
          <p:nvPr/>
        </p:nvSpPr>
        <p:spPr>
          <a:xfrm>
            <a:off x="755576" y="2571750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添加设备后，点击“我的设备”，将灯泡的“局域网控制”打开。此时，灯泡可以才能够支持掌控板的控制。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0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565" y="627534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54726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Yeelight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的操作步骤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A870A9-8F78-469C-8BD0-389B1853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2" y="1563638"/>
            <a:ext cx="1874239" cy="3215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B571A3-4969-40CF-BD8C-99C38D6202DC}"/>
              </a:ext>
            </a:extLst>
          </p:cNvPr>
          <p:cNvSpPr txBox="1"/>
          <p:nvPr/>
        </p:nvSpPr>
        <p:spPr>
          <a:xfrm>
            <a:off x="899592" y="1203598"/>
            <a:ext cx="1440160" cy="28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软件界面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6512388-4783-4320-B6C3-63F5F22A5DCB}"/>
              </a:ext>
            </a:extLst>
          </p:cNvPr>
          <p:cNvSpPr txBox="1"/>
          <p:nvPr/>
        </p:nvSpPr>
        <p:spPr>
          <a:xfrm>
            <a:off x="4030555" y="1223565"/>
            <a:ext cx="1440160" cy="28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添加设备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0C40DA-B36F-4D59-BB30-CDDF9051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30" y="1568012"/>
            <a:ext cx="2286561" cy="244323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7205058-75FC-4FF1-9B0B-09327A6FF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42" y="1563638"/>
            <a:ext cx="2084596" cy="271576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44E64C8-98E3-4084-9C38-68CD653F80FD}"/>
              </a:ext>
            </a:extLst>
          </p:cNvPr>
          <p:cNvSpPr txBox="1"/>
          <p:nvPr/>
        </p:nvSpPr>
        <p:spPr>
          <a:xfrm>
            <a:off x="6719539" y="1203598"/>
            <a:ext cx="1440160" cy="28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打开局域网控制</a:t>
            </a:r>
          </a:p>
        </p:txBody>
      </p:sp>
    </p:spTree>
    <p:extLst>
      <p:ext uri="{BB962C8B-B14F-4D97-AF65-F5344CB8AC3E}">
        <p14:creationId xmlns:p14="http://schemas.microsoft.com/office/powerpoint/2010/main" val="42777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565" y="627534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471A0DE-633D-4C31-952B-ED0D3ED53938}"/>
              </a:ext>
            </a:extLst>
          </p:cNvPr>
          <p:cNvSpPr txBox="1">
            <a:spLocks/>
          </p:cNvSpPr>
          <p:nvPr/>
        </p:nvSpPr>
        <p:spPr>
          <a:xfrm>
            <a:off x="641855" y="175643"/>
            <a:ext cx="281025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的软件界面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73C3C2-1F22-4B1D-9BF5-6AB56CF2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86489"/>
            <a:ext cx="7470319" cy="36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f47140-bd9c-4953-a7a3-c1dfd34af165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05263"/>
      </a:accent1>
      <a:accent2>
        <a:srgbClr val="2E4048"/>
      </a:accent2>
      <a:accent3>
        <a:srgbClr val="C05263"/>
      </a:accent3>
      <a:accent4>
        <a:srgbClr val="2E4048"/>
      </a:accent4>
      <a:accent5>
        <a:srgbClr val="C05263"/>
      </a:accent5>
      <a:accent6>
        <a:srgbClr val="2E4048"/>
      </a:accent6>
      <a:hlink>
        <a:srgbClr val="AD86B4"/>
      </a:hlink>
      <a:folHlink>
        <a:srgbClr val="AFA9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C05263"/>
    </a:accent1>
    <a:accent2>
      <a:srgbClr val="2E4048"/>
    </a:accent2>
    <a:accent3>
      <a:srgbClr val="C05263"/>
    </a:accent3>
    <a:accent4>
      <a:srgbClr val="2E4048"/>
    </a:accent4>
    <a:accent5>
      <a:srgbClr val="C05263"/>
    </a:accent5>
    <a:accent6>
      <a:srgbClr val="2E4048"/>
    </a:accent6>
    <a:hlink>
      <a:srgbClr val="AD86B4"/>
    </a:hlink>
    <a:folHlink>
      <a:srgbClr val="AFA9D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1265</Words>
  <Application>Microsoft Office PowerPoint</Application>
  <PresentationFormat>全屏显示(16:9)</PresentationFormat>
  <Paragraphs>236</Paragraphs>
  <Slides>66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等线</vt:lpstr>
      <vt:lpstr>微软雅黑</vt:lpstr>
      <vt:lpstr>Agency FB</vt:lpstr>
      <vt:lpstr>Arial</vt:lpstr>
      <vt:lpstr>Calibri</vt:lpstr>
      <vt:lpstr>Helvetica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pino cao</cp:lastModifiedBy>
  <cp:revision>289</cp:revision>
  <dcterms:created xsi:type="dcterms:W3CDTF">2015-12-11T17:46:17Z</dcterms:created>
  <dcterms:modified xsi:type="dcterms:W3CDTF">2019-04-25T10:38:36Z</dcterms:modified>
</cp:coreProperties>
</file>